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1"/>
  </p:notesMasterIdLst>
  <p:sldIdLst>
    <p:sldId id="305" r:id="rId2"/>
    <p:sldId id="326" r:id="rId3"/>
    <p:sldId id="315" r:id="rId4"/>
    <p:sldId id="328" r:id="rId5"/>
    <p:sldId id="332" r:id="rId6"/>
    <p:sldId id="327" r:id="rId7"/>
    <p:sldId id="329" r:id="rId8"/>
    <p:sldId id="330" r:id="rId9"/>
    <p:sldId id="331"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68C"/>
    <a:srgbClr val="FFCD8C"/>
    <a:srgbClr val="263E6B"/>
    <a:srgbClr val="31EBFF"/>
    <a:srgbClr val="BAF8FF"/>
    <a:srgbClr val="650E27"/>
    <a:srgbClr val="0A3D51"/>
    <a:srgbClr val="5FED1F"/>
    <a:srgbClr val="A6F583"/>
    <a:srgbClr val="2CA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9" autoAdjust="0"/>
    <p:restoredTop sz="94660"/>
  </p:normalViewPr>
  <p:slideViewPr>
    <p:cSldViewPr snapToGrid="0">
      <p:cViewPr varScale="1">
        <p:scale>
          <a:sx n="164" d="100"/>
          <a:sy n="164" d="100"/>
        </p:scale>
        <p:origin x="390"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58946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58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20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66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14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03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20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52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11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1ca9b76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1ca9b76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19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1C3564"/>
              </a:buClr>
              <a:buSzPts val="3600"/>
              <a:buNone/>
              <a:defRPr sz="3600">
                <a:solidFill>
                  <a:srgbClr val="1C356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283608" y="46623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3"/>
          <p:cNvSpPr/>
          <p:nvPr/>
        </p:nvSpPr>
        <p:spPr>
          <a:xfrm>
            <a:off x="-7975" y="143625"/>
            <a:ext cx="9144000" cy="63900"/>
          </a:xfrm>
          <a:prstGeom prst="rect">
            <a:avLst/>
          </a:prstGeom>
          <a:solidFill>
            <a:srgbClr val="650E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0" y="0"/>
            <a:ext cx="9144074" cy="1058983"/>
          </a:xfrm>
          <a:prstGeom prst="rect">
            <a:avLst/>
          </a:prstGeom>
          <a:solidFill>
            <a:srgbClr val="650E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hasCustomPrompt="1"/>
          </p:nvPr>
        </p:nvSpPr>
        <p:spPr>
          <a:xfrm>
            <a:off x="59954" y="0"/>
            <a:ext cx="9024092" cy="922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1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smtClean="0"/>
              <a:t>X</a:t>
            </a:r>
            <a:br>
              <a:rPr lang="en-US" dirty="0" smtClean="0"/>
            </a:br>
            <a:endParaRPr dirty="0"/>
          </a:p>
        </p:txBody>
      </p:sp>
      <p:sp>
        <p:nvSpPr>
          <p:cNvPr id="24" name="Google Shape;24;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 name="Google Shape;25;p4"/>
          <p:cNvSpPr txBox="1">
            <a:spLocks noGrp="1"/>
          </p:cNvSpPr>
          <p:nvPr>
            <p:ph type="sldNum" idx="12"/>
          </p:nvPr>
        </p:nvSpPr>
        <p:spPr>
          <a:xfrm>
            <a:off x="8283608" y="46623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11700" y="555600"/>
            <a:ext cx="2808000" cy="755700"/>
          </a:xfrm>
          <a:prstGeom prst="rect">
            <a:avLst/>
          </a:prstGeom>
          <a:solidFill>
            <a:srgbClr val="1C3564"/>
          </a:solidFill>
        </p:spPr>
        <p:txBody>
          <a:bodyPr spcFirstLastPara="1" wrap="square" lIns="91425" tIns="91425" rIns="91425" bIns="91425" anchor="b" anchorCtr="0">
            <a:normAutofit/>
          </a:bodyPr>
          <a:lstStyle>
            <a:lvl1pPr lvl="0">
              <a:spcBef>
                <a:spcPts val="0"/>
              </a:spcBef>
              <a:spcAft>
                <a:spcPts val="0"/>
              </a:spcAft>
              <a:buClr>
                <a:schemeClr val="lt1"/>
              </a:buClr>
              <a:buSzPts val="2300"/>
              <a:buNone/>
              <a:defRPr sz="2300">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9" name="Google Shape;49;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8"/>
          <p:cNvSpPr txBox="1">
            <a:spLocks noGrp="1"/>
          </p:cNvSpPr>
          <p:nvPr>
            <p:ph type="sldNum" idx="12"/>
          </p:nvPr>
        </p:nvSpPr>
        <p:spPr>
          <a:xfrm>
            <a:off x="8283608" y="46623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8"/>
          <p:cNvSpPr/>
          <p:nvPr/>
        </p:nvSpPr>
        <p:spPr>
          <a:xfrm>
            <a:off x="-7975" y="143625"/>
            <a:ext cx="9144000" cy="63900"/>
          </a:xfrm>
          <a:prstGeom prst="rect">
            <a:avLst/>
          </a:prstGeom>
          <a:solidFill>
            <a:srgbClr val="650E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90250" y="450150"/>
            <a:ext cx="8518200" cy="4090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1C3564"/>
              </a:buClr>
              <a:buSzPts val="4800"/>
              <a:buNone/>
              <a:defRPr sz="4800">
                <a:solidFill>
                  <a:srgbClr val="1C3564"/>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9"/>
          <p:cNvSpPr txBox="1">
            <a:spLocks noGrp="1"/>
          </p:cNvSpPr>
          <p:nvPr>
            <p:ph type="sldNum" idx="12"/>
          </p:nvPr>
        </p:nvSpPr>
        <p:spPr>
          <a:xfrm>
            <a:off x="8283608" y="46623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9"/>
          <p:cNvSpPr/>
          <p:nvPr/>
        </p:nvSpPr>
        <p:spPr>
          <a:xfrm>
            <a:off x="-7975" y="143625"/>
            <a:ext cx="9144000" cy="63900"/>
          </a:xfrm>
          <a:prstGeom prst="rect">
            <a:avLst/>
          </a:prstGeom>
          <a:solidFill>
            <a:srgbClr val="650E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5" name="Google Shape;65;p11"/>
          <p:cNvSpPr txBox="1">
            <a:spLocks noGrp="1"/>
          </p:cNvSpPr>
          <p:nvPr>
            <p:ph type="sldNum" idx="12"/>
          </p:nvPr>
        </p:nvSpPr>
        <p:spPr>
          <a:xfrm>
            <a:off x="8283608" y="46623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66" name="Google Shape;66;p11"/>
          <p:cNvSpPr/>
          <p:nvPr/>
        </p:nvSpPr>
        <p:spPr>
          <a:xfrm>
            <a:off x="-7975" y="143625"/>
            <a:ext cx="9144000" cy="63900"/>
          </a:xfrm>
          <a:prstGeom prst="rect">
            <a:avLst/>
          </a:prstGeom>
          <a:solidFill>
            <a:srgbClr val="650E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10"/>
          <p:cNvSpPr/>
          <p:nvPr/>
        </p:nvSpPr>
        <p:spPr>
          <a:xfrm>
            <a:off x="4572000" y="413125"/>
            <a:ext cx="4572000" cy="47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1C3564"/>
              </a:buClr>
              <a:buSzPts val="4200"/>
              <a:buNone/>
              <a:defRPr sz="4200">
                <a:solidFill>
                  <a:srgbClr val="1C3564"/>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1" name="Google Shape;61;p10"/>
          <p:cNvSpPr txBox="1">
            <a:spLocks noGrp="1"/>
          </p:cNvSpPr>
          <p:nvPr>
            <p:ph type="sldNum" idx="12"/>
          </p:nvPr>
        </p:nvSpPr>
        <p:spPr>
          <a:xfrm>
            <a:off x="8283608" y="46623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62" name="Google Shape;62;p10"/>
          <p:cNvSpPr/>
          <p:nvPr/>
        </p:nvSpPr>
        <p:spPr>
          <a:xfrm>
            <a:off x="-7975" y="143625"/>
            <a:ext cx="9144000" cy="63900"/>
          </a:xfrm>
          <a:prstGeom prst="rect">
            <a:avLst/>
          </a:prstGeom>
          <a:solidFill>
            <a:srgbClr val="650E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6736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reserve="1">
  <p:cSld name="1_Section title and description">
    <p:spTree>
      <p:nvGrpSpPr>
        <p:cNvPr id="1" name="Shape 56"/>
        <p:cNvGrpSpPr/>
        <p:nvPr/>
      </p:nvGrpSpPr>
      <p:grpSpPr>
        <a:xfrm>
          <a:off x="0" y="0"/>
          <a:ext cx="0" cy="0"/>
          <a:chOff x="0" y="0"/>
          <a:chExt cx="0" cy="0"/>
        </a:xfrm>
      </p:grpSpPr>
      <p:sp>
        <p:nvSpPr>
          <p:cNvPr id="57" name="Google Shape;57;p10"/>
          <p:cNvSpPr/>
          <p:nvPr/>
        </p:nvSpPr>
        <p:spPr>
          <a:xfrm>
            <a:off x="4572000" y="413125"/>
            <a:ext cx="4572000" cy="47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1C3564"/>
              </a:buClr>
              <a:buSzPts val="4200"/>
              <a:buNone/>
              <a:defRPr sz="4200">
                <a:solidFill>
                  <a:srgbClr val="1C3564"/>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1" name="Google Shape;61;p10"/>
          <p:cNvSpPr txBox="1">
            <a:spLocks noGrp="1"/>
          </p:cNvSpPr>
          <p:nvPr>
            <p:ph type="sldNum" idx="12"/>
          </p:nvPr>
        </p:nvSpPr>
        <p:spPr>
          <a:xfrm>
            <a:off x="8594003" y="474305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
        <p:nvSpPr>
          <p:cNvPr id="2" name="Trapezoid 1"/>
          <p:cNvSpPr/>
          <p:nvPr userDrawn="1"/>
        </p:nvSpPr>
        <p:spPr>
          <a:xfrm rot="18885721">
            <a:off x="-239657" y="448355"/>
            <a:ext cx="1449785" cy="64222"/>
          </a:xfrm>
          <a:prstGeom prst="trapezoid">
            <a:avLst>
              <a:gd name="adj" fmla="val 104895"/>
            </a:avLst>
          </a:prstGeom>
          <a:solidFill>
            <a:srgbClr val="650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Trapezoid 10"/>
          <p:cNvSpPr/>
          <p:nvPr userDrawn="1"/>
        </p:nvSpPr>
        <p:spPr>
          <a:xfrm rot="18885721">
            <a:off x="-280834" y="544604"/>
            <a:ext cx="1705312" cy="64222"/>
          </a:xfrm>
          <a:prstGeom prst="trapezoid">
            <a:avLst>
              <a:gd name="adj" fmla="val 104895"/>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Trapezoid 11"/>
          <p:cNvSpPr/>
          <p:nvPr userDrawn="1"/>
        </p:nvSpPr>
        <p:spPr>
          <a:xfrm rot="8145574">
            <a:off x="7712222" y="4553578"/>
            <a:ext cx="1705312" cy="64222"/>
          </a:xfrm>
          <a:prstGeom prst="trapezoid">
            <a:avLst>
              <a:gd name="adj" fmla="val 104895"/>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rapezoid 12"/>
          <p:cNvSpPr/>
          <p:nvPr userDrawn="1"/>
        </p:nvSpPr>
        <p:spPr>
          <a:xfrm rot="8167348">
            <a:off x="7928469" y="4630256"/>
            <a:ext cx="1449785" cy="64222"/>
          </a:xfrm>
          <a:prstGeom prst="trapezoid">
            <a:avLst>
              <a:gd name="adj" fmla="val 104895"/>
            </a:avLst>
          </a:prstGeom>
          <a:solidFill>
            <a:srgbClr val="650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9436467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0" y="1870375"/>
            <a:ext cx="8520600" cy="1247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1C3564"/>
              </a:buClr>
              <a:buSzPts val="5100"/>
              <a:buNone/>
              <a:defRPr sz="5100">
                <a:solidFill>
                  <a:srgbClr val="1C3564"/>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55247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2800"/>
              <a:buNone/>
              <a:defRPr sz="2800">
                <a:solidFill>
                  <a:srgbClr val="66666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283608" y="4666642"/>
            <a:ext cx="548700" cy="393600"/>
          </a:xfrm>
          <a:prstGeom prst="rect">
            <a:avLst/>
          </a:prstGeom>
        </p:spPr>
        <p:txBody>
          <a:bodyPr spcFirstLastPara="1" wrap="square" lIns="91425" tIns="91425" rIns="91425" bIns="91425" anchor="ctr"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143612" y="122875"/>
            <a:ext cx="3774275" cy="855125"/>
          </a:xfrm>
          <a:prstGeom prst="rect">
            <a:avLst/>
          </a:prstGeom>
          <a:noFill/>
          <a:ln>
            <a:noFill/>
          </a:ln>
        </p:spPr>
      </p:pic>
      <p:sp>
        <p:nvSpPr>
          <p:cNvPr id="15" name="Google Shape;15;p2"/>
          <p:cNvSpPr/>
          <p:nvPr/>
        </p:nvSpPr>
        <p:spPr>
          <a:xfrm>
            <a:off x="230400" y="4661850"/>
            <a:ext cx="1524900" cy="39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75850" y="592425"/>
            <a:ext cx="8220000" cy="27300"/>
          </a:xfrm>
          <a:prstGeom prst="rect">
            <a:avLst/>
          </a:prstGeom>
          <a:solidFill>
            <a:srgbClr val="650E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1599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87" y="275269"/>
            <a:ext cx="8765865" cy="75353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92087" y="1192054"/>
            <a:ext cx="8765865"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5A160C2-0B9C-4060-B8B3-FB78E47A6E17}" type="slidenum">
              <a:rPr lang="en-US" smtClean="0"/>
              <a:t>‹#›</a:t>
            </a:fld>
            <a:endParaRPr lang="en-US"/>
          </a:p>
        </p:txBody>
      </p:sp>
      <p:cxnSp>
        <p:nvCxnSpPr>
          <p:cNvPr id="7" name="Straight Connector 6"/>
          <p:cNvCxnSpPr/>
          <p:nvPr userDrawn="1"/>
        </p:nvCxnSpPr>
        <p:spPr>
          <a:xfrm>
            <a:off x="192089" y="1033157"/>
            <a:ext cx="8765865"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8621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1pPr>
            <a:lvl2pPr lvl="1">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2pPr>
            <a:lvl3pPr lvl="2">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3pPr>
            <a:lvl4pPr lvl="3">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4pPr>
            <a:lvl5pPr lvl="4">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5pPr>
            <a:lvl6pPr lvl="5">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6pPr>
            <a:lvl7pPr lvl="6">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7pPr>
            <a:lvl8pPr lvl="7">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8pPr>
            <a:lvl9pPr lvl="8">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Avenir"/>
              <a:buChar char="●"/>
              <a:defRPr sz="1800">
                <a:solidFill>
                  <a:schemeClr val="dk2"/>
                </a:solidFill>
                <a:latin typeface="Avenir"/>
                <a:ea typeface="Avenir"/>
                <a:cs typeface="Avenir"/>
                <a:sym typeface="Avenir"/>
              </a:defRPr>
            </a:lvl1pPr>
            <a:lvl2pPr marL="914400" lvl="1"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2pPr>
            <a:lvl3pPr marL="1371600" lvl="2"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3pPr>
            <a:lvl4pPr marL="1828800" lvl="3"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4pPr>
            <a:lvl5pPr marL="2286000" lvl="4"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5pPr>
            <a:lvl6pPr marL="2743200" lvl="5"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6pPr>
            <a:lvl7pPr marL="3200400" lvl="6"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7pPr>
            <a:lvl8pPr marL="3657600" lvl="7"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8pPr>
            <a:lvl9pPr marL="4114800" lvl="8"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9pPr>
          </a:lstStyle>
          <a:p>
            <a:endParaRPr/>
          </a:p>
        </p:txBody>
      </p:sp>
      <p:sp>
        <p:nvSpPr>
          <p:cNvPr id="8" name="Google Shape;8;p1"/>
          <p:cNvSpPr txBox="1">
            <a:spLocks noGrp="1"/>
          </p:cNvSpPr>
          <p:nvPr>
            <p:ph type="sldNum" idx="12"/>
          </p:nvPr>
        </p:nvSpPr>
        <p:spPr>
          <a:xfrm>
            <a:off x="8283608" y="4662367"/>
            <a:ext cx="548700" cy="393600"/>
          </a:xfrm>
          <a:prstGeom prst="rect">
            <a:avLst/>
          </a:prstGeom>
          <a:noFill/>
          <a:ln>
            <a:noFill/>
          </a:ln>
        </p:spPr>
        <p:txBody>
          <a:bodyPr spcFirstLastPara="1" wrap="square" lIns="91425" tIns="91425" rIns="91425" bIns="91425" anchor="ctr" anchorCtr="0">
            <a:norm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1">
            <a:alphaModFix/>
          </a:blip>
          <a:stretch>
            <a:fillRect/>
          </a:stretch>
        </p:blipFill>
        <p:spPr>
          <a:xfrm>
            <a:off x="311700" y="4703625"/>
            <a:ext cx="1368852" cy="311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 id="2147483661" r:id="rId6"/>
    <p:sldLayoutId id="2147483664" r:id="rId7"/>
    <p:sldLayoutId id="2147483662" r:id="rId8"/>
    <p:sldLayoutId id="2147483663" r:id="rId9"/>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avenswoodschools.org/Choose-Ravenswood/Facilities/Belle-Haven-Redesig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311700" y="1870375"/>
            <a:ext cx="8520600" cy="1247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dirty="0" smtClean="0">
                <a:latin typeface="Avenir"/>
                <a:ea typeface="Avenir"/>
                <a:cs typeface="Avenir"/>
                <a:sym typeface="Avenir"/>
              </a:rPr>
              <a:t>Belle</a:t>
            </a:r>
            <a:r>
              <a:rPr lang="en" dirty="0" smtClean="0">
                <a:latin typeface="Avenir"/>
                <a:ea typeface="Avenir"/>
                <a:cs typeface="Avenir"/>
                <a:sym typeface="Avenir"/>
              </a:rPr>
              <a:t> </a:t>
            </a:r>
            <a:r>
              <a:rPr lang="en" dirty="0" smtClean="0">
                <a:latin typeface="Avenir"/>
                <a:ea typeface="Avenir"/>
                <a:cs typeface="Avenir"/>
                <a:sym typeface="Avenir"/>
              </a:rPr>
              <a:t>Haven Elementary Reimagined</a:t>
            </a:r>
            <a:endParaRPr dirty="0">
              <a:latin typeface="Avenir"/>
              <a:ea typeface="Avenir"/>
              <a:cs typeface="Avenir"/>
              <a:sym typeface="Avenir"/>
            </a:endParaRPr>
          </a:p>
        </p:txBody>
      </p:sp>
      <p:sp>
        <p:nvSpPr>
          <p:cNvPr id="80" name="Google Shape;80;p14"/>
          <p:cNvSpPr txBox="1">
            <a:spLocks noGrp="1"/>
          </p:cNvSpPr>
          <p:nvPr>
            <p:ph type="subTitle" idx="1"/>
          </p:nvPr>
        </p:nvSpPr>
        <p:spPr>
          <a:xfrm>
            <a:off x="311700" y="35524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smtClean="0">
                <a:solidFill>
                  <a:srgbClr val="0A3D51"/>
                </a:solidFill>
              </a:rPr>
              <a:t>February 22</a:t>
            </a:r>
            <a:r>
              <a:rPr lang="en-US" baseline="30000" dirty="0" smtClean="0">
                <a:solidFill>
                  <a:srgbClr val="0A3D51"/>
                </a:solidFill>
              </a:rPr>
              <a:t>nd</a:t>
            </a:r>
            <a:r>
              <a:rPr lang="en-US" dirty="0" smtClean="0">
                <a:solidFill>
                  <a:srgbClr val="0A3D51"/>
                </a:solidFill>
              </a:rPr>
              <a:t>, </a:t>
            </a:r>
            <a:r>
              <a:rPr lang="en-US" dirty="0" smtClean="0">
                <a:solidFill>
                  <a:srgbClr val="0A3D51"/>
                </a:solidFill>
              </a:rPr>
              <a:t>2023</a:t>
            </a:r>
            <a:endParaRPr dirty="0">
              <a:solidFill>
                <a:srgbClr val="0A3D51"/>
              </a:solidFill>
            </a:endParaRPr>
          </a:p>
        </p:txBody>
      </p:sp>
    </p:spTree>
    <p:extLst>
      <p:ext uri="{BB962C8B-B14F-4D97-AF65-F5344CB8AC3E}">
        <p14:creationId xmlns:p14="http://schemas.microsoft.com/office/powerpoint/2010/main" val="12759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smtClean="0"/>
              <a:t>Executive Summary</a:t>
            </a:r>
            <a:r>
              <a:rPr lang="en" sz="1600" b="1" dirty="0" smtClean="0"/>
              <a:t/>
            </a:r>
            <a:br>
              <a:rPr lang="en" sz="1600" b="1" dirty="0" smtClean="0"/>
            </a:b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2</a:t>
            </a:fld>
            <a:endParaRPr/>
          </a:p>
        </p:txBody>
      </p:sp>
      <p:sp>
        <p:nvSpPr>
          <p:cNvPr id="7" name="TextBox 6"/>
          <p:cNvSpPr txBox="1"/>
          <p:nvPr/>
        </p:nvSpPr>
        <p:spPr>
          <a:xfrm>
            <a:off x="1285996" y="1459355"/>
            <a:ext cx="6572007" cy="24776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We are working on the design for a $50m reimagined Belle Haven, the first major campus upgrade since the 1960s.</a:t>
            </a:r>
          </a:p>
          <a:p>
            <a:pPr marL="285750" indent="-285750">
              <a:spcAft>
                <a:spcPts val="600"/>
              </a:spcAft>
              <a:buFont typeface="Arial" panose="020B0604020202020204" pitchFamily="34" charset="0"/>
              <a:buChar char="•"/>
            </a:pPr>
            <a:r>
              <a:rPr lang="en-US" dirty="0" smtClean="0"/>
              <a:t>The initial design calls for six new classrooms, modernizing 18 classrooms, a new student supports building, a new full sized gym, and a new playground.</a:t>
            </a:r>
          </a:p>
          <a:p>
            <a:pPr marL="285750" indent="-285750">
              <a:spcAft>
                <a:spcPts val="600"/>
              </a:spcAft>
              <a:buFont typeface="Arial" panose="020B0604020202020204" pitchFamily="34" charset="0"/>
              <a:buChar char="•"/>
            </a:pPr>
            <a:r>
              <a:rPr lang="en-US" dirty="0" smtClean="0"/>
              <a:t>The focus of today is the possibility to consider possible changes to the field to the north of the school to make that space even more accessible and beneficial to the Belle Haven community.</a:t>
            </a:r>
          </a:p>
          <a:p>
            <a:pPr marL="285750" indent="-285750">
              <a:spcAft>
                <a:spcPts val="600"/>
              </a:spcAft>
              <a:buFont typeface="Arial" panose="020B0604020202020204" pitchFamily="34" charset="0"/>
              <a:buChar char="•"/>
            </a:pPr>
            <a:r>
              <a:rPr lang="en-US" dirty="0" smtClean="0"/>
              <a:t>We are planning on renovating the school classrooms beginning January 2024 and would not begin major work on the field area until Summer of 2026. During construction the field is (likely) to be needed as swing space. </a:t>
            </a:r>
            <a:endParaRPr lang="en-US" dirty="0" smtClean="0"/>
          </a:p>
        </p:txBody>
      </p:sp>
    </p:spTree>
    <p:extLst>
      <p:ext uri="{BB962C8B-B14F-4D97-AF65-F5344CB8AC3E}">
        <p14:creationId xmlns:p14="http://schemas.microsoft.com/office/powerpoint/2010/main" val="2853980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smtClean="0"/>
              <a:t>Current Site</a:t>
            </a:r>
            <a:r>
              <a:rPr lang="en" sz="1600" b="1" dirty="0" smtClean="0"/>
              <a:t/>
            </a:r>
            <a:br>
              <a:rPr lang="en" sz="1600" b="1" dirty="0" smtClean="0"/>
            </a:br>
            <a:r>
              <a:rPr lang="en-US" sz="1600" dirty="0" smtClean="0"/>
              <a:t>There are a number of issues with our current site that we are hoping to address with our revised design</a:t>
            </a: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3</a:t>
            </a:fld>
            <a:endParaRPr/>
          </a:p>
        </p:txBody>
      </p:sp>
      <p:pic>
        <p:nvPicPr>
          <p:cNvPr id="5" name="Picture 4"/>
          <p:cNvPicPr>
            <a:picLocks noChangeAspect="1"/>
          </p:cNvPicPr>
          <p:nvPr/>
        </p:nvPicPr>
        <p:blipFill>
          <a:blip r:embed="rId3"/>
          <a:stretch>
            <a:fillRect/>
          </a:stretch>
        </p:blipFill>
        <p:spPr>
          <a:xfrm>
            <a:off x="181670" y="1191580"/>
            <a:ext cx="3753110" cy="3864387"/>
          </a:xfrm>
          <a:prstGeom prst="rect">
            <a:avLst/>
          </a:prstGeom>
          <a:ln w="19050">
            <a:solidFill>
              <a:schemeClr val="tx1"/>
            </a:solidFill>
          </a:ln>
        </p:spPr>
      </p:pic>
      <p:sp>
        <p:nvSpPr>
          <p:cNvPr id="11" name="TextBox 10"/>
          <p:cNvSpPr txBox="1"/>
          <p:nvPr/>
        </p:nvSpPr>
        <p:spPr>
          <a:xfrm>
            <a:off x="4053646" y="1191580"/>
            <a:ext cx="4828265" cy="3785652"/>
          </a:xfrm>
          <a:prstGeom prst="rect">
            <a:avLst/>
          </a:prstGeom>
          <a:noFill/>
        </p:spPr>
        <p:txBody>
          <a:bodyPr wrap="square" rtlCol="0">
            <a:spAutoFit/>
          </a:bodyPr>
          <a:lstStyle/>
          <a:p>
            <a:pPr>
              <a:spcAft>
                <a:spcPts val="600"/>
              </a:spcAft>
            </a:pPr>
            <a:r>
              <a:rPr lang="en-US" b="1" i="1" u="sng" dirty="0" smtClean="0"/>
              <a:t>Issues we’ve heard from the community</a:t>
            </a:r>
          </a:p>
          <a:p>
            <a:pPr marL="285750" indent="-285750">
              <a:spcAft>
                <a:spcPts val="600"/>
              </a:spcAft>
              <a:buFont typeface="Arial" panose="020B0604020202020204" pitchFamily="34" charset="0"/>
              <a:buChar char="•"/>
            </a:pPr>
            <a:r>
              <a:rPr lang="en-US" dirty="0" smtClean="0"/>
              <a:t>It is difficult to access the field. There is no clear community entrance to the field and no designated seating on the field. </a:t>
            </a:r>
          </a:p>
          <a:p>
            <a:pPr marL="285750" indent="-285750">
              <a:spcAft>
                <a:spcPts val="600"/>
              </a:spcAft>
              <a:buFont typeface="Arial" panose="020B0604020202020204" pitchFamily="34" charset="0"/>
              <a:buChar char="•"/>
            </a:pPr>
            <a:r>
              <a:rPr lang="en-US" dirty="0" smtClean="0"/>
              <a:t>Relatively limited shade on the field (and none on the blacktop).</a:t>
            </a:r>
            <a:endParaRPr lang="en-US" dirty="0" smtClean="0"/>
          </a:p>
          <a:p>
            <a:pPr marL="285750" indent="-285750">
              <a:spcAft>
                <a:spcPts val="600"/>
              </a:spcAft>
              <a:buFont typeface="Arial" panose="020B0604020202020204" pitchFamily="34" charset="0"/>
              <a:buChar char="•"/>
            </a:pPr>
            <a:r>
              <a:rPr lang="en-US" dirty="0"/>
              <a:t>A slightly awkward overlap between the baseball field and tennis </a:t>
            </a:r>
            <a:r>
              <a:rPr lang="en-US" dirty="0" smtClean="0"/>
              <a:t>courts, and an unusually shaped field. </a:t>
            </a:r>
            <a:endParaRPr lang="en-US" dirty="0"/>
          </a:p>
          <a:p>
            <a:pPr marL="285750" indent="-285750">
              <a:spcAft>
                <a:spcPts val="600"/>
              </a:spcAft>
              <a:buFont typeface="Arial" panose="020B0604020202020204" pitchFamily="34" charset="0"/>
              <a:buChar char="•"/>
            </a:pPr>
            <a:r>
              <a:rPr lang="en-US" dirty="0"/>
              <a:t>A field that uses over millions of gallons of water annually.</a:t>
            </a:r>
          </a:p>
          <a:p>
            <a:pPr marL="285750" indent="-285750">
              <a:spcAft>
                <a:spcPts val="600"/>
              </a:spcAft>
              <a:buFont typeface="Arial" panose="020B0604020202020204" pitchFamily="34" charset="0"/>
              <a:buChar char="•"/>
            </a:pPr>
            <a:r>
              <a:rPr lang="en-US" dirty="0" smtClean="0"/>
              <a:t>The current gym is located far from the community entrance to the field and is under-sized. Accessing the gym also gives access the core campus.</a:t>
            </a:r>
          </a:p>
          <a:p>
            <a:pPr marL="285750" indent="-285750">
              <a:spcAft>
                <a:spcPts val="600"/>
              </a:spcAft>
              <a:buFont typeface="Arial" panose="020B0604020202020204" pitchFamily="34" charset="0"/>
              <a:buChar char="•"/>
            </a:pPr>
            <a:r>
              <a:rPr lang="en-US" dirty="0" smtClean="0"/>
              <a:t>Publicly inaccessible black-top space behind the school.</a:t>
            </a:r>
          </a:p>
        </p:txBody>
      </p:sp>
    </p:spTree>
    <p:extLst>
      <p:ext uri="{BB962C8B-B14F-4D97-AF65-F5344CB8AC3E}">
        <p14:creationId xmlns:p14="http://schemas.microsoft.com/office/powerpoint/2010/main" val="366476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smtClean="0"/>
              <a:t>Preliminary Campus Design</a:t>
            </a:r>
            <a:r>
              <a:rPr lang="en" sz="1600" b="1" dirty="0" smtClean="0"/>
              <a:t/>
            </a:r>
            <a:br>
              <a:rPr lang="en" sz="1600" b="1" dirty="0" smtClean="0"/>
            </a:br>
            <a:r>
              <a:rPr lang="en" sz="1600" dirty="0" smtClean="0"/>
              <a:t>Our proposed initial </a:t>
            </a:r>
            <a:r>
              <a:rPr lang="en-US" sz="1600" dirty="0" smtClean="0"/>
              <a:t>design addresses many of the issues that we’ve heard with the site</a:t>
            </a: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5165008" y="1191580"/>
            <a:ext cx="3613127" cy="3864387"/>
          </a:xfrm>
          <a:prstGeom prst="rect">
            <a:avLst/>
          </a:prstGeom>
          <a:ln w="19050">
            <a:solidFill>
              <a:schemeClr val="tx1"/>
            </a:solidFill>
          </a:ln>
        </p:spPr>
      </p:pic>
      <p:sp>
        <p:nvSpPr>
          <p:cNvPr id="4" name="Isosceles Triangle 3"/>
          <p:cNvSpPr/>
          <p:nvPr/>
        </p:nvSpPr>
        <p:spPr>
          <a:xfrm rot="5400000">
            <a:off x="3053073" y="3060711"/>
            <a:ext cx="2993641" cy="209672"/>
          </a:xfrm>
          <a:prstGeom prst="triangle">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 name="Picture 4"/>
          <p:cNvPicPr>
            <a:picLocks noChangeAspect="1"/>
          </p:cNvPicPr>
          <p:nvPr/>
        </p:nvPicPr>
        <p:blipFill>
          <a:blip r:embed="rId4"/>
          <a:stretch>
            <a:fillRect/>
          </a:stretch>
        </p:blipFill>
        <p:spPr>
          <a:xfrm>
            <a:off x="181670" y="1191580"/>
            <a:ext cx="3753110" cy="3864387"/>
          </a:xfrm>
          <a:prstGeom prst="rect">
            <a:avLst/>
          </a:prstGeom>
          <a:ln w="19050">
            <a:solidFill>
              <a:schemeClr val="tx1"/>
            </a:solidFill>
          </a:ln>
        </p:spPr>
      </p:pic>
      <p:sp>
        <p:nvSpPr>
          <p:cNvPr id="6" name="Oval 5"/>
          <p:cNvSpPr/>
          <p:nvPr/>
        </p:nvSpPr>
        <p:spPr>
          <a:xfrm>
            <a:off x="4985518" y="1467699"/>
            <a:ext cx="2824739" cy="19336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ectangular Callout 7"/>
          <p:cNvSpPr/>
          <p:nvPr/>
        </p:nvSpPr>
        <p:spPr>
          <a:xfrm>
            <a:off x="3506171" y="1112423"/>
            <a:ext cx="1566711" cy="506706"/>
          </a:xfrm>
          <a:prstGeom prst="wedgeRectCallout">
            <a:avLst>
              <a:gd name="adj1" fmla="val 74652"/>
              <a:gd name="adj2" fmla="val 86689"/>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Focus of today’s conversation</a:t>
            </a:r>
            <a:endParaRPr lang="en-US" dirty="0" smtClean="0"/>
          </a:p>
        </p:txBody>
      </p:sp>
    </p:spTree>
    <p:extLst>
      <p:ext uri="{BB962C8B-B14F-4D97-AF65-F5344CB8AC3E}">
        <p14:creationId xmlns:p14="http://schemas.microsoft.com/office/powerpoint/2010/main" val="3526702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a:t>Preliminary Campus </a:t>
            </a:r>
            <a:r>
              <a:rPr lang="en" sz="1600" b="1" dirty="0" smtClean="0"/>
              <a:t>Design</a:t>
            </a:r>
            <a:br>
              <a:rPr lang="en" sz="1600" b="1" dirty="0" smtClean="0"/>
            </a:br>
            <a:r>
              <a:rPr lang="en" sz="1600" dirty="0" smtClean="0"/>
              <a:t>We are not presenting final designs – more options for conversation</a:t>
            </a:r>
            <a:r>
              <a:rPr lang="en" sz="1600" b="1" dirty="0" smtClean="0"/>
              <a:t/>
            </a:r>
            <a:br>
              <a:rPr lang="en" sz="1600" b="1" dirty="0" smtClean="0"/>
            </a:b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5</a:t>
            </a:fld>
            <a:endParaRPr/>
          </a:p>
        </p:txBody>
      </p:sp>
      <p:sp>
        <p:nvSpPr>
          <p:cNvPr id="7" name="TextBox 6"/>
          <p:cNvSpPr txBox="1"/>
          <p:nvPr/>
        </p:nvSpPr>
        <p:spPr>
          <a:xfrm>
            <a:off x="1285996" y="1907819"/>
            <a:ext cx="6572007" cy="17543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While the campus designs are settling into place, the designs for the field are in earlier </a:t>
            </a:r>
            <a:r>
              <a:rPr lang="en-US" dirty="0" smtClean="0"/>
              <a:t>stages</a:t>
            </a:r>
          </a:p>
          <a:p>
            <a:pPr marL="285750" indent="-285750">
              <a:spcAft>
                <a:spcPts val="600"/>
              </a:spcAft>
              <a:buFont typeface="Arial" panose="020B0604020202020204" pitchFamily="34" charset="0"/>
              <a:buChar char="•"/>
            </a:pPr>
            <a:r>
              <a:rPr lang="en-US" dirty="0" smtClean="0"/>
              <a:t>The goal of these designs is to show pieces in place without focusing on the many aspects that will come in the final design (such as additional trees)</a:t>
            </a:r>
          </a:p>
          <a:p>
            <a:pPr marL="285750" indent="-285750">
              <a:spcAft>
                <a:spcPts val="600"/>
              </a:spcAft>
              <a:buFont typeface="Arial" panose="020B0604020202020204" pitchFamily="34" charset="0"/>
              <a:buChar char="•"/>
            </a:pPr>
            <a:r>
              <a:rPr lang="en-US" dirty="0" smtClean="0"/>
              <a:t>This area is the last to be built; while we need to </a:t>
            </a:r>
            <a:r>
              <a:rPr lang="en-US" dirty="0" smtClean="0"/>
              <a:t>submit some preliminary designs with the campus, we will have significantly more time to finalize the </a:t>
            </a:r>
            <a:r>
              <a:rPr lang="en-US" dirty="0" smtClean="0"/>
              <a:t>design for this space</a:t>
            </a:r>
          </a:p>
        </p:txBody>
      </p:sp>
    </p:spTree>
    <p:extLst>
      <p:ext uri="{BB962C8B-B14F-4D97-AF65-F5344CB8AC3E}">
        <p14:creationId xmlns:p14="http://schemas.microsoft.com/office/powerpoint/2010/main" val="1517417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smtClean="0"/>
              <a:t>Preliminary Campus Design: Option 1</a:t>
            </a:r>
            <a:r>
              <a:rPr lang="en" sz="1600" b="1" dirty="0" smtClean="0"/>
              <a:t/>
            </a:r>
            <a:br>
              <a:rPr lang="en" sz="1600" b="1" dirty="0" smtClean="0"/>
            </a:br>
            <a:r>
              <a:rPr lang="en-US" sz="1600" dirty="0" smtClean="0"/>
              <a:t>Our initial plan called for a new gym, additional parking, a community </a:t>
            </a:r>
            <a:r>
              <a:rPr lang="en-US" sz="1600" dirty="0"/>
              <a:t>picnic area, </a:t>
            </a:r>
            <a:r>
              <a:rPr lang="en-US" sz="1600" dirty="0" smtClean="0"/>
              <a:t>a renovated turf field</a:t>
            </a:r>
            <a:r>
              <a:rPr lang="en-US" sz="1600" dirty="0"/>
              <a:t>, </a:t>
            </a:r>
            <a:r>
              <a:rPr lang="en-US" sz="1600" dirty="0" smtClean="0"/>
              <a:t>a bio-swale divisor</a:t>
            </a: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6</a:t>
            </a:fld>
            <a:endParaRPr/>
          </a:p>
        </p:txBody>
      </p:sp>
      <p:pic>
        <p:nvPicPr>
          <p:cNvPr id="3" name="Picture 2"/>
          <p:cNvPicPr>
            <a:picLocks noChangeAspect="1"/>
          </p:cNvPicPr>
          <p:nvPr/>
        </p:nvPicPr>
        <p:blipFill>
          <a:blip r:embed="rId3"/>
          <a:stretch>
            <a:fillRect/>
          </a:stretch>
        </p:blipFill>
        <p:spPr>
          <a:xfrm>
            <a:off x="2473182" y="1217147"/>
            <a:ext cx="4376082" cy="3838820"/>
          </a:xfrm>
          <a:prstGeom prst="rect">
            <a:avLst/>
          </a:prstGeom>
          <a:ln w="19050">
            <a:solidFill>
              <a:schemeClr val="tx1"/>
            </a:solidFill>
          </a:ln>
        </p:spPr>
      </p:pic>
      <p:sp>
        <p:nvSpPr>
          <p:cNvPr id="7" name="Rectangular Callout 6"/>
          <p:cNvSpPr/>
          <p:nvPr/>
        </p:nvSpPr>
        <p:spPr>
          <a:xfrm>
            <a:off x="186375" y="3718847"/>
            <a:ext cx="2150182" cy="1233506"/>
          </a:xfrm>
          <a:prstGeom prst="wedgeRectCallout">
            <a:avLst>
              <a:gd name="adj1" fmla="val 116623"/>
              <a:gd name="adj2" fmla="val -4566"/>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full size basketball gym with a community entrance (to the north) and a school entrance (to the south)</a:t>
            </a:r>
            <a:endParaRPr lang="en-US" dirty="0" smtClean="0"/>
          </a:p>
        </p:txBody>
      </p:sp>
      <p:sp>
        <p:nvSpPr>
          <p:cNvPr id="11" name="Rectangular Callout 10"/>
          <p:cNvSpPr/>
          <p:nvPr/>
        </p:nvSpPr>
        <p:spPr>
          <a:xfrm>
            <a:off x="186374" y="2282035"/>
            <a:ext cx="2150183" cy="1102239"/>
          </a:xfrm>
          <a:prstGeom prst="wedgeRectCallout">
            <a:avLst>
              <a:gd name="adj1" fmla="val 86556"/>
              <a:gd name="adj2" fmla="val -4566"/>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 site parking lot – not shown is the solar panels and publicly accessible EV chargers we plan on adding</a:t>
            </a:r>
            <a:endParaRPr lang="en-US" dirty="0" smtClean="0"/>
          </a:p>
        </p:txBody>
      </p:sp>
      <p:sp>
        <p:nvSpPr>
          <p:cNvPr id="12" name="Rectangular Callout 11"/>
          <p:cNvSpPr/>
          <p:nvPr/>
        </p:nvSpPr>
        <p:spPr>
          <a:xfrm>
            <a:off x="186373" y="1299622"/>
            <a:ext cx="2150183" cy="647840"/>
          </a:xfrm>
          <a:prstGeom prst="wedgeRectCallout">
            <a:avLst>
              <a:gd name="adj1" fmla="val 101454"/>
              <a:gd name="adj2" fmla="val 44392"/>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 picnic and recreation area with lots of trees </a:t>
            </a:r>
            <a:endParaRPr lang="en-US" dirty="0" smtClean="0"/>
          </a:p>
        </p:txBody>
      </p:sp>
      <p:sp>
        <p:nvSpPr>
          <p:cNvPr id="13" name="Rectangular Callout 12"/>
          <p:cNvSpPr/>
          <p:nvPr/>
        </p:nvSpPr>
        <p:spPr>
          <a:xfrm>
            <a:off x="6933863" y="2614840"/>
            <a:ext cx="2150183" cy="647840"/>
          </a:xfrm>
          <a:prstGeom prst="wedgeRectCallout">
            <a:avLst>
              <a:gd name="adj1" fmla="val -65615"/>
              <a:gd name="adj2" fmla="val 42179"/>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play area (brown) and PV structure (yellow)</a:t>
            </a:r>
            <a:endParaRPr lang="en-US" dirty="0" smtClean="0"/>
          </a:p>
        </p:txBody>
      </p:sp>
      <p:sp>
        <p:nvSpPr>
          <p:cNvPr id="14" name="Rectangular Callout 13"/>
          <p:cNvSpPr/>
          <p:nvPr/>
        </p:nvSpPr>
        <p:spPr>
          <a:xfrm>
            <a:off x="6933863" y="3718847"/>
            <a:ext cx="2150183" cy="767886"/>
          </a:xfrm>
          <a:prstGeom prst="wedgeRectCallout">
            <a:avLst>
              <a:gd name="adj1" fmla="val -96494"/>
              <a:gd name="adj2" fmla="val 80837"/>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Newer basketball courts, a mini-</a:t>
            </a:r>
            <a:r>
              <a:rPr lang="en-US" dirty="0" smtClean="0"/>
              <a:t>pitch, and </a:t>
            </a:r>
            <a:r>
              <a:rPr lang="en-US" dirty="0" smtClean="0"/>
              <a:t>greenspace</a:t>
            </a:r>
            <a:endParaRPr lang="en-US" dirty="0" smtClean="0"/>
          </a:p>
        </p:txBody>
      </p:sp>
      <p:sp>
        <p:nvSpPr>
          <p:cNvPr id="15" name="Rectangular Callout 14"/>
          <p:cNvSpPr/>
          <p:nvPr/>
        </p:nvSpPr>
        <p:spPr>
          <a:xfrm>
            <a:off x="6421626" y="1738917"/>
            <a:ext cx="2150183" cy="647840"/>
          </a:xfrm>
          <a:prstGeom prst="wedgeRectCallout">
            <a:avLst>
              <a:gd name="adj1" fmla="val -65615"/>
              <a:gd name="adj2" fmla="val 42179"/>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Expand the field by removing an older play structure </a:t>
            </a:r>
            <a:endParaRPr lang="en-US" dirty="0" smtClean="0"/>
          </a:p>
        </p:txBody>
      </p:sp>
    </p:spTree>
    <p:extLst>
      <p:ext uri="{BB962C8B-B14F-4D97-AF65-F5344CB8AC3E}">
        <p14:creationId xmlns:p14="http://schemas.microsoft.com/office/powerpoint/2010/main" val="228467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smtClean="0"/>
              <a:t>Preliminary </a:t>
            </a:r>
            <a:r>
              <a:rPr lang="en" sz="1600" b="1" dirty="0"/>
              <a:t>Campus </a:t>
            </a:r>
            <a:r>
              <a:rPr lang="en" sz="1600" b="1" dirty="0" smtClean="0"/>
              <a:t>Design: </a:t>
            </a:r>
            <a:r>
              <a:rPr lang="en" sz="1600" b="1" dirty="0"/>
              <a:t>Option </a:t>
            </a:r>
            <a:r>
              <a:rPr lang="en" sz="1600" b="1" dirty="0" smtClean="0"/>
              <a:t>2</a:t>
            </a:r>
            <a:r>
              <a:rPr lang="en" sz="1600" b="1" dirty="0" smtClean="0"/>
              <a:t/>
            </a:r>
            <a:br>
              <a:rPr lang="en" sz="1600" b="1" dirty="0" smtClean="0"/>
            </a:br>
            <a:r>
              <a:rPr lang="en-US" sz="1600" dirty="0" smtClean="0"/>
              <a:t>An alternative design could keep the tennis court and the tennis court</a:t>
            </a: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rotWithShape="1">
          <a:blip r:embed="rId3"/>
          <a:srcRect t="17325"/>
          <a:stretch/>
        </p:blipFill>
        <p:spPr>
          <a:xfrm>
            <a:off x="1869384" y="1182313"/>
            <a:ext cx="5495079" cy="3791922"/>
          </a:xfrm>
          <a:prstGeom prst="rect">
            <a:avLst/>
          </a:prstGeom>
          <a:ln w="19050">
            <a:solidFill>
              <a:schemeClr val="tx1"/>
            </a:solidFill>
          </a:ln>
        </p:spPr>
      </p:pic>
      <p:sp>
        <p:nvSpPr>
          <p:cNvPr id="14" name="Rectangular Callout 13"/>
          <p:cNvSpPr/>
          <p:nvPr/>
        </p:nvSpPr>
        <p:spPr>
          <a:xfrm>
            <a:off x="186373" y="1299622"/>
            <a:ext cx="2150183" cy="647840"/>
          </a:xfrm>
          <a:prstGeom prst="wedgeRectCallout">
            <a:avLst>
              <a:gd name="adj1" fmla="val 43488"/>
              <a:gd name="adj2" fmla="val 85747"/>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Keep the tennis court…</a:t>
            </a:r>
            <a:endParaRPr lang="en-US" dirty="0" smtClean="0"/>
          </a:p>
        </p:txBody>
      </p:sp>
      <p:sp>
        <p:nvSpPr>
          <p:cNvPr id="15" name="Rectangular Callout 14"/>
          <p:cNvSpPr/>
          <p:nvPr/>
        </p:nvSpPr>
        <p:spPr>
          <a:xfrm>
            <a:off x="186372" y="3477050"/>
            <a:ext cx="2150183" cy="358424"/>
          </a:xfrm>
          <a:prstGeom prst="wedgeRectCallout">
            <a:avLst>
              <a:gd name="adj1" fmla="val 58386"/>
              <a:gd name="adj2" fmla="val 2875"/>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shrink the parking lot</a:t>
            </a:r>
            <a:endParaRPr lang="en-US" dirty="0" smtClean="0"/>
          </a:p>
        </p:txBody>
      </p:sp>
      <p:sp>
        <p:nvSpPr>
          <p:cNvPr id="16" name="Rectangular Callout 15"/>
          <p:cNvSpPr/>
          <p:nvPr/>
        </p:nvSpPr>
        <p:spPr>
          <a:xfrm>
            <a:off x="6568651" y="1857920"/>
            <a:ext cx="1375564" cy="492095"/>
          </a:xfrm>
          <a:prstGeom prst="wedgeRectCallout">
            <a:avLst>
              <a:gd name="adj1" fmla="val -103778"/>
              <a:gd name="adj2" fmla="val 78622"/>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Keep a small baseball field</a:t>
            </a:r>
            <a:endParaRPr lang="en-US" dirty="0" smtClean="0"/>
          </a:p>
        </p:txBody>
      </p:sp>
    </p:spTree>
    <p:extLst>
      <p:ext uri="{BB962C8B-B14F-4D97-AF65-F5344CB8AC3E}">
        <p14:creationId xmlns:p14="http://schemas.microsoft.com/office/powerpoint/2010/main" val="1772901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11045" y="1190222"/>
            <a:ext cx="6121910" cy="3796023"/>
          </a:xfrm>
          <a:prstGeom prst="rect">
            <a:avLst/>
          </a:prstGeom>
        </p:spPr>
      </p:pic>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smtClean="0"/>
              <a:t>Preliminary </a:t>
            </a:r>
            <a:r>
              <a:rPr lang="en" sz="1600" b="1" dirty="0"/>
              <a:t>Campus </a:t>
            </a:r>
            <a:r>
              <a:rPr lang="en" sz="1600" b="1" dirty="0" smtClean="0"/>
              <a:t>Design: </a:t>
            </a:r>
            <a:r>
              <a:rPr lang="en" sz="1600" b="1" dirty="0"/>
              <a:t>Option </a:t>
            </a:r>
            <a:r>
              <a:rPr lang="en" sz="1600" b="1" dirty="0" smtClean="0"/>
              <a:t>2</a:t>
            </a:r>
            <a:r>
              <a:rPr lang="en" sz="1600" b="1" dirty="0" smtClean="0"/>
              <a:t/>
            </a:r>
            <a:br>
              <a:rPr lang="en" sz="1600" b="1" dirty="0" smtClean="0"/>
            </a:br>
            <a:r>
              <a:rPr lang="en-US" sz="1600" dirty="0" smtClean="0"/>
              <a:t>A third alternative design could add a community benefit building (e.g. a health clinic) on the northwest corner</a:t>
            </a: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8</a:t>
            </a:fld>
            <a:endParaRPr/>
          </a:p>
        </p:txBody>
      </p:sp>
      <p:sp>
        <p:nvSpPr>
          <p:cNvPr id="5" name="Rectangle 4"/>
          <p:cNvSpPr/>
          <p:nvPr/>
        </p:nvSpPr>
        <p:spPr>
          <a:xfrm>
            <a:off x="2642673" y="2033826"/>
            <a:ext cx="369955" cy="137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smtClean="0">
                <a:solidFill>
                  <a:sysClr val="windowText" lastClr="000000"/>
                </a:solidFill>
              </a:rPr>
              <a:t>Community Benefit Space</a:t>
            </a:r>
            <a:endParaRPr lang="en-US" sz="400" dirty="0" smtClean="0">
              <a:solidFill>
                <a:sysClr val="windowText" lastClr="000000"/>
              </a:solidFill>
            </a:endParaRPr>
          </a:p>
        </p:txBody>
      </p:sp>
      <p:sp>
        <p:nvSpPr>
          <p:cNvPr id="10" name="Rectangular Callout 9"/>
          <p:cNvSpPr/>
          <p:nvPr/>
        </p:nvSpPr>
        <p:spPr>
          <a:xfrm>
            <a:off x="186373" y="1299622"/>
            <a:ext cx="2150183" cy="647840"/>
          </a:xfrm>
          <a:prstGeom prst="wedgeRectCallout">
            <a:avLst>
              <a:gd name="adj1" fmla="val 43488"/>
              <a:gd name="adj2" fmla="val 85747"/>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 community benefit space (lose or relocate the picnic grove)</a:t>
            </a:r>
            <a:endParaRPr lang="en-US" dirty="0" smtClean="0"/>
          </a:p>
        </p:txBody>
      </p:sp>
      <p:sp>
        <p:nvSpPr>
          <p:cNvPr id="11" name="Rectangular Callout 10"/>
          <p:cNvSpPr/>
          <p:nvPr/>
        </p:nvSpPr>
        <p:spPr>
          <a:xfrm>
            <a:off x="112372" y="4014527"/>
            <a:ext cx="2159068" cy="510879"/>
          </a:xfrm>
          <a:prstGeom prst="wedgeRectCallout">
            <a:avLst>
              <a:gd name="adj1" fmla="val 48905"/>
              <a:gd name="adj2" fmla="val -93158"/>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building could utilize a mid-sized parking lot</a:t>
            </a:r>
            <a:endParaRPr lang="en-US" dirty="0" smtClean="0"/>
          </a:p>
        </p:txBody>
      </p:sp>
    </p:spTree>
    <p:extLst>
      <p:ext uri="{BB962C8B-B14F-4D97-AF65-F5344CB8AC3E}">
        <p14:creationId xmlns:p14="http://schemas.microsoft.com/office/powerpoint/2010/main" val="1685235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 sz="1600" b="1" dirty="0" smtClean="0"/>
              <a:t>Next Steps</a:t>
            </a:r>
            <a:r>
              <a:rPr lang="en" sz="1600" b="1" dirty="0" smtClean="0"/>
              <a:t/>
            </a:r>
            <a:br>
              <a:rPr lang="en" sz="1600" b="1" dirty="0" smtClean="0"/>
            </a:br>
            <a:r>
              <a:rPr lang="en" sz="1600" dirty="0"/>
              <a:t>U</a:t>
            </a:r>
            <a:r>
              <a:rPr lang="en-US" sz="1600" dirty="0" err="1" smtClean="0"/>
              <a:t>ntil</a:t>
            </a:r>
            <a:r>
              <a:rPr lang="en-US" sz="1600" dirty="0" smtClean="0"/>
              <a:t> construction begins of the field (and classrooms) begins in January of 2024, we can continue to tweak the designs</a:t>
            </a:r>
            <a:endParaRPr sz="1600" dirty="0">
              <a:sym typeface="Avenir"/>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9</a:t>
            </a:fld>
            <a:endParaRPr/>
          </a:p>
        </p:txBody>
      </p:sp>
      <p:sp>
        <p:nvSpPr>
          <p:cNvPr id="6" name="TextBox 5"/>
          <p:cNvSpPr txBox="1"/>
          <p:nvPr/>
        </p:nvSpPr>
        <p:spPr>
          <a:xfrm>
            <a:off x="126980" y="1639907"/>
            <a:ext cx="2855012" cy="249299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smtClean="0"/>
              <a:t>2/23 - Board approves sequencing plan </a:t>
            </a:r>
          </a:p>
          <a:p>
            <a:pPr marL="285750" indent="-285750">
              <a:spcAft>
                <a:spcPts val="600"/>
              </a:spcAft>
              <a:buFont typeface="Arial" panose="020B0604020202020204" pitchFamily="34" charset="0"/>
              <a:buChar char="•"/>
            </a:pPr>
            <a:r>
              <a:rPr lang="en-US" sz="1200" dirty="0" smtClean="0"/>
              <a:t>Early March - Submit initial design to DSA</a:t>
            </a:r>
          </a:p>
          <a:p>
            <a:pPr marL="285750" indent="-285750">
              <a:spcAft>
                <a:spcPts val="600"/>
              </a:spcAft>
              <a:buFont typeface="Arial" panose="020B0604020202020204" pitchFamily="34" charset="0"/>
              <a:buChar char="•"/>
            </a:pPr>
            <a:r>
              <a:rPr lang="en-US" sz="1200" dirty="0" smtClean="0"/>
              <a:t>January, 2024 – Begin school site construction</a:t>
            </a:r>
          </a:p>
          <a:p>
            <a:pPr marL="285750" indent="-285750">
              <a:spcAft>
                <a:spcPts val="600"/>
              </a:spcAft>
              <a:buFont typeface="Arial" panose="020B0604020202020204" pitchFamily="34" charset="0"/>
              <a:buChar char="•"/>
            </a:pPr>
            <a:r>
              <a:rPr lang="en-US" sz="1200" dirty="0" smtClean="0"/>
              <a:t>Summer, 2026 – Conclude building construction, begin work on black top and fields</a:t>
            </a:r>
          </a:p>
          <a:p>
            <a:pPr marL="285750" indent="-285750">
              <a:spcAft>
                <a:spcPts val="600"/>
              </a:spcAft>
              <a:buFont typeface="Arial" panose="020B0604020202020204" pitchFamily="34" charset="0"/>
              <a:buChar char="•"/>
            </a:pPr>
            <a:r>
              <a:rPr lang="en-US" sz="1200" dirty="0" smtClean="0"/>
              <a:t>Fall-Summer, 2026-27 – Work on fields blacktop </a:t>
            </a:r>
          </a:p>
        </p:txBody>
      </p:sp>
      <p:sp>
        <p:nvSpPr>
          <p:cNvPr id="4" name="Rectangle 3"/>
          <p:cNvSpPr/>
          <p:nvPr/>
        </p:nvSpPr>
        <p:spPr>
          <a:xfrm>
            <a:off x="126980" y="1223083"/>
            <a:ext cx="2855011" cy="308683"/>
          </a:xfrm>
          <a:prstGeom prst="rect">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Timeline</a:t>
            </a:r>
            <a:endParaRPr lang="en-US" dirty="0" smtClean="0"/>
          </a:p>
        </p:txBody>
      </p:sp>
      <p:sp>
        <p:nvSpPr>
          <p:cNvPr id="8" name="Rectangle 7"/>
          <p:cNvSpPr/>
          <p:nvPr/>
        </p:nvSpPr>
        <p:spPr>
          <a:xfrm>
            <a:off x="3197489" y="1223083"/>
            <a:ext cx="5360469" cy="308683"/>
          </a:xfrm>
          <a:prstGeom prst="rect">
            <a:avLst/>
          </a:prstGeom>
          <a:solidFill>
            <a:srgbClr val="26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Ways to Get Involved</a:t>
            </a:r>
            <a:endParaRPr lang="en-US" dirty="0" smtClean="0"/>
          </a:p>
        </p:txBody>
      </p:sp>
      <p:sp>
        <p:nvSpPr>
          <p:cNvPr id="9" name="TextBox 8"/>
          <p:cNvSpPr txBox="1"/>
          <p:nvPr/>
        </p:nvSpPr>
        <p:spPr>
          <a:xfrm>
            <a:off x="3197488" y="1639907"/>
            <a:ext cx="5360470" cy="295465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smtClean="0"/>
              <a:t>Learn more on </a:t>
            </a:r>
            <a:r>
              <a:rPr lang="en-US" sz="1200" dirty="0"/>
              <a:t>our website: </a:t>
            </a:r>
            <a:r>
              <a:rPr lang="en-US" sz="1200" dirty="0">
                <a:hlinkClick r:id="rId3"/>
              </a:rPr>
              <a:t>http://</a:t>
            </a:r>
            <a:r>
              <a:rPr lang="en-US" sz="1200" dirty="0" smtClean="0">
                <a:hlinkClick r:id="rId3"/>
              </a:rPr>
              <a:t>www.ravenswoodschools.org/Choose-Ravenswood/Facilities/Belle-Haven-Redesign</a:t>
            </a:r>
            <a:endParaRPr lang="en-US" sz="1200" dirty="0" smtClean="0"/>
          </a:p>
          <a:p>
            <a:pPr marL="285750" indent="-285750">
              <a:spcAft>
                <a:spcPts val="600"/>
              </a:spcAft>
              <a:buFont typeface="Arial" panose="020B0604020202020204" pitchFamily="34" charset="0"/>
              <a:buChar char="•"/>
            </a:pPr>
            <a:r>
              <a:rPr lang="en-US" sz="1200" dirty="0" smtClean="0"/>
              <a:t>Join one </a:t>
            </a:r>
            <a:r>
              <a:rPr lang="en-US" sz="1200" dirty="0"/>
              <a:t>of our three upcoming </a:t>
            </a:r>
            <a:r>
              <a:rPr lang="en-US" sz="1200" dirty="0" smtClean="0"/>
              <a:t>in-person and online community events</a:t>
            </a:r>
          </a:p>
          <a:p>
            <a:pPr marL="285750" indent="-285750">
              <a:spcAft>
                <a:spcPts val="600"/>
              </a:spcAft>
              <a:buFont typeface="Arial" panose="020B0604020202020204" pitchFamily="34" charset="0"/>
              <a:buChar char="•"/>
            </a:pPr>
            <a:r>
              <a:rPr lang="en-US" sz="1200" dirty="0" smtClean="0"/>
              <a:t>Join us at tri-weekly in-person office hours</a:t>
            </a:r>
          </a:p>
          <a:p>
            <a:pPr marL="285750" indent="-285750">
              <a:spcAft>
                <a:spcPts val="600"/>
              </a:spcAft>
              <a:buFont typeface="Arial" panose="020B0604020202020204" pitchFamily="34" charset="0"/>
              <a:buChar char="•"/>
            </a:pPr>
            <a:r>
              <a:rPr lang="en-US" sz="1200" dirty="0" smtClean="0"/>
              <a:t>Give feedback through our (anonymous) on-line form</a:t>
            </a:r>
          </a:p>
          <a:p>
            <a:pPr marL="285750" indent="-285750">
              <a:spcAft>
                <a:spcPts val="600"/>
              </a:spcAft>
              <a:buFont typeface="Arial" panose="020B0604020202020204" pitchFamily="34" charset="0"/>
              <a:buChar char="•"/>
            </a:pPr>
            <a:r>
              <a:rPr lang="en-US" sz="1200" dirty="0" smtClean="0"/>
              <a:t>Come to one of our bi-weekly board meetings at 2120 Euclid (this project is discussed there monthly) </a:t>
            </a:r>
            <a:endParaRPr lang="en-US" sz="1200" dirty="0" smtClean="0"/>
          </a:p>
          <a:p>
            <a:pPr marL="285750" indent="-285750">
              <a:spcAft>
                <a:spcPts val="600"/>
              </a:spcAft>
              <a:buFont typeface="Arial" panose="020B0604020202020204" pitchFamily="34" charset="0"/>
              <a:buChar char="•"/>
            </a:pPr>
            <a:r>
              <a:rPr lang="en-US" sz="1200" dirty="0" smtClean="0"/>
              <a:t>We’ll be back at the Parks Commission this Spring</a:t>
            </a:r>
          </a:p>
          <a:p>
            <a:pPr marL="285750" indent="-285750">
              <a:spcAft>
                <a:spcPts val="600"/>
              </a:spcAft>
              <a:buFont typeface="Arial" panose="020B0604020202020204" pitchFamily="34" charset="0"/>
              <a:buChar char="•"/>
            </a:pPr>
            <a:r>
              <a:rPr lang="en-US" sz="1200" dirty="0" smtClean="0"/>
              <a:t>Email Will to set-up a time to talk through the project or timeline</a:t>
            </a:r>
          </a:p>
          <a:p>
            <a:pPr>
              <a:spcAft>
                <a:spcPts val="600"/>
              </a:spcAft>
            </a:pPr>
            <a:endParaRPr lang="en-US" sz="900" dirty="0"/>
          </a:p>
          <a:p>
            <a:pPr>
              <a:spcAft>
                <a:spcPts val="600"/>
              </a:spcAft>
            </a:pPr>
            <a:r>
              <a:rPr lang="en-US" sz="1200" i="1" dirty="0" smtClean="0"/>
              <a:t>We’ve also done one Belle Haven-wide mailer and plan on doing another one – the project has also been covered in multiple newspaper articles</a:t>
            </a:r>
            <a:endParaRPr lang="en-US" sz="1200" i="1" dirty="0" smtClean="0"/>
          </a:p>
        </p:txBody>
      </p:sp>
    </p:spTree>
    <p:extLst>
      <p:ext uri="{BB962C8B-B14F-4D97-AF65-F5344CB8AC3E}">
        <p14:creationId xmlns:p14="http://schemas.microsoft.com/office/powerpoint/2010/main" val="905984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Ravenswod Master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63E6B"/>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88478</TotalTime>
  <Words>642</Words>
  <Application>Microsoft Office PowerPoint</Application>
  <PresentationFormat>On-screen Show (16:9)</PresentationFormat>
  <Paragraphs>61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Avenir</vt:lpstr>
      <vt:lpstr>Arial</vt:lpstr>
      <vt:lpstr>New Ravenswod Master Template</vt:lpstr>
      <vt:lpstr>Belle Haven Elementary Reimagined</vt:lpstr>
      <vt:lpstr>Executive Summary </vt:lpstr>
      <vt:lpstr>Current Site There are a number of issues with our current site that we are hoping to address with our revised design</vt:lpstr>
      <vt:lpstr>Preliminary Campus Design Our proposed initial design addresses many of the issues that we’ve heard with the site</vt:lpstr>
      <vt:lpstr>Preliminary Campus Design We are not presenting final designs – more options for conversation </vt:lpstr>
      <vt:lpstr>Preliminary Campus Design: Option 1 Our initial plan called for a new gym, additional parking, a community picnic area, a renovated turf field, a bio-swale divisor</vt:lpstr>
      <vt:lpstr>Preliminary Campus Design: Option 2 An alternative design could keep the tennis court and the tennis court</vt:lpstr>
      <vt:lpstr>Preliminary Campus Design: Option 2 A third alternative design could add a community benefit building (e.g. a health clinic) on the northwest corner</vt:lpstr>
      <vt:lpstr>Next Steps Until construction begins of the field (and classrooms) begins in January of 2024, we can continue to tweak the designs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in Teachers</dc:title>
  <dc:creator>William Eger</dc:creator>
  <cp:lastModifiedBy>William Eger</cp:lastModifiedBy>
  <cp:revision>175</cp:revision>
  <dcterms:modified xsi:type="dcterms:W3CDTF">2023-02-16T17:47:37Z</dcterms:modified>
</cp:coreProperties>
</file>